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380</c:v>
                </c:pt>
                <c:pt idx="1">
                  <c:v>290</c:v>
                </c:pt>
                <c:pt idx="2">
                  <c:v>340</c:v>
                </c:pt>
                <c:pt idx="3">
                  <c:v>220</c:v>
                </c:pt>
                <c:pt idx="4">
                  <c:v>410</c:v>
                </c:pt>
                <c:pt idx="5">
                  <c:v>520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420</c:v>
                </c:pt>
                <c:pt idx="1">
                  <c:v>350</c:v>
                </c:pt>
                <c:pt idx="2">
                  <c:v>380</c:v>
                </c:pt>
                <c:pt idx="3">
                  <c:v>260</c:v>
                </c:pt>
                <c:pt idx="4">
                  <c:v>450</c:v>
                </c:pt>
                <c:pt idx="5">
                  <c:v>580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%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94.2</c:v>
                </c:pt>
                <c:pt idx="1">
                  <c:v>95.8</c:v>
                </c:pt>
                <c:pt idx="2">
                  <c:v>96.9</c:v>
                </c:pt>
                <c:pt idx="3">
                  <c:v>97.8</c:v>
                </c:pt>
                <c:pt idx="4">
                  <c:v>98.5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Readmit Rate %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12.1</c:v>
                </c:pt>
                <c:pt idx="1">
                  <c:v>11.2</c:v>
                </c:pt>
                <c:pt idx="2">
                  <c:v>10.0</c:v>
                </c:pt>
                <c:pt idx="3">
                  <c:v>9.1</c:v>
                </c:pt>
                <c:pt idx="4">
                  <c:v>8.2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Mortality Idx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1.05</c:v>
                </c:pt>
                <c:pt idx="1">
                  <c:v>0.98</c:v>
                </c:pt>
                <c:pt idx="2">
                  <c:v>0.92</c:v>
                </c:pt>
                <c:pt idx="3">
                  <c:v>0.88</c:v>
                </c:pt>
                <c:pt idx="4">
                  <c:v>0.84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D9488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F97316"/>
              </a:solidFill>
            </c:spPr>
          </c:dPt>
          <c:cat>
            <c:strRef>
              <c:f>Sheet1!$A$2:$A$6</c:f>
              <c:strCache>
                <c:ptCount val="5"/>
                <c:pt idx="0">
                  <c:v>Medicare</c:v>
                </c:pt>
                <c:pt idx="1">
                  <c:v>Commercial</c:v>
                </c:pt>
                <c:pt idx="2">
                  <c:v>Medicaid</c:v>
                </c:pt>
                <c:pt idx="3">
                  <c:v>Self-Pay</c:v>
                </c:pt>
                <c:pt idx="4">
                  <c:v>Other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</c:v>
                </c:pt>
                <c:pt idx="1">
                  <c:v>35</c:v>
                </c:pt>
                <c:pt idx="2">
                  <c:v>15</c:v>
                </c:pt>
                <c:pt idx="3">
                  <c:v>8</c:v>
                </c:pt>
                <c:pt idx="4">
                  <c:v>4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B8A72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B8A72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3048000" y="2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3048000" y="46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92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5800" y="2629000"/>
            <a:ext cx="9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Advancing Patient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696000" y="3579000"/>
            <a:ext cx="8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85800" y="377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Healthcare Innovation &amp; Clinical Excellence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4829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3725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PATIENT VOLUME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725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725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151209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3725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88%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347662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55662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1662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662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+1.2%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13146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5662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98%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096000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7600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READMISSION RATE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3600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8.2%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7600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F4444"/>
                </a:solidFill>
                <a:latin typeface="Inter"/>
              </a:rPr>
              <a:t>↓ -15%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75084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7600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18%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71537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79537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BED UTILIZATION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5537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91%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9537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+3%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937021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79537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91%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85725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57250" y="1471600"/>
            <a:ext cx="514125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5725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725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Top-tier clinical outcomes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Strong physician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Advanced EHR integration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9350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93500" y="1471600"/>
            <a:ext cx="514125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9350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9350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Rural access gaps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Nurse staffing challenges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Aging infrastructure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5725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57250" y="3719100"/>
            <a:ext cx="514125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5725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725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Telehealth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AI-assisted diagnostics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Value-based care contracts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9350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AE7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93500" y="3719100"/>
            <a:ext cx="5141250" cy="6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9350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3641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9350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Cybersecurity risks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Payer reimbursement cuts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357250" y="1521600"/>
            <a:ext cx="9977500" cy="4479200"/>
          </a:xfrm>
          <a:prstGeom prst="rect">
            <a:avLst/>
          </a:prstGeom>
          <a:noFill/>
          <a:ln w="6350">
            <a:solidFill>
              <a:srgbClr val="CDDB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346000" y="1521600"/>
            <a:ext cx="0" cy="447920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57250" y="3761200"/>
            <a:ext cx="99775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507250" y="163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5725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Quick Wins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0725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1" name="Oval 10"/>
          <p:cNvSpPr/>
          <p:nvPr/>
        </p:nvSpPr>
        <p:spPr>
          <a:xfrm>
            <a:off x="6496000" y="163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4600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Major Projects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9600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4" name="Oval 13"/>
          <p:cNvSpPr/>
          <p:nvPr/>
        </p:nvSpPr>
        <p:spPr>
          <a:xfrm>
            <a:off x="1507250" y="387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65725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0725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Oval 16"/>
          <p:cNvSpPr/>
          <p:nvPr/>
        </p:nvSpPr>
        <p:spPr>
          <a:xfrm>
            <a:off x="6496000" y="3871200"/>
            <a:ext cx="100000" cy="1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64600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7250" y="3581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Effort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57250" y="6080800"/>
            <a:ext cx="99775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97250" y="1521600"/>
            <a:ext cx="0" cy="447920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357250" y="6060800"/>
            <a:ext cx="9977500" cy="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3022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01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490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Trust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Our Competitive Advantage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571600"/>
            <a:ext cx="8382000" cy="0"/>
          </a:xfrm>
          <a:prstGeom prst="line">
            <a:avLst/>
          </a:prstGeom>
          <a:ln w="9525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5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5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7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Assess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7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 evaluation</a:t>
            </a:r>
          </a:p>
        </p:txBody>
      </p:sp>
      <p:sp>
        <p:nvSpPr>
          <p:cNvPr id="9" name="Oval 8"/>
          <p:cNvSpPr/>
          <p:nvPr/>
        </p:nvSpPr>
        <p:spPr>
          <a:xfrm>
            <a:off x="3800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00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92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Diagnose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92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Clinical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88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Plan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88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Treatment protocol</a:t>
            </a:r>
          </a:p>
        </p:txBody>
      </p:sp>
      <p:sp>
        <p:nvSpPr>
          <p:cNvPr id="17" name="Oval 16"/>
          <p:cNvSpPr/>
          <p:nvPr/>
        </p:nvSpPr>
        <p:spPr>
          <a:xfrm>
            <a:off x="7991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991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83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Treat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83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Care delivery</a:t>
            </a:r>
          </a:p>
        </p:txBody>
      </p:sp>
      <p:sp>
        <p:nvSpPr>
          <p:cNvPr id="21" name="Oval 20"/>
          <p:cNvSpPr/>
          <p:nvPr/>
        </p:nvSpPr>
        <p:spPr>
          <a:xfrm>
            <a:off x="10087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087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79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Monitor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79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Outcomes tracking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Assess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Intervene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Evaluate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Adapt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771600"/>
            <a:ext cx="8382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835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7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Telehealth 2.0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7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Next-gen virtual care
platform launch</a:t>
            </a:r>
          </a:p>
        </p:txBody>
      </p:sp>
      <p:sp>
        <p:nvSpPr>
          <p:cNvPr id="9" name="Oval 8"/>
          <p:cNvSpPr/>
          <p:nvPr/>
        </p:nvSpPr>
        <p:spPr>
          <a:xfrm>
            <a:off x="3930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82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82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AI Diagnostics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82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ML-powered diagnostic
assist rollout</a:t>
            </a:r>
          </a:p>
        </p:txBody>
      </p:sp>
      <p:sp>
        <p:nvSpPr>
          <p:cNvPr id="13" name="Oval 12"/>
          <p:cNvSpPr/>
          <p:nvPr/>
        </p:nvSpPr>
        <p:spPr>
          <a:xfrm>
            <a:off x="6026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8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Q3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78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Network 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78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Onboard 15 new
hospital partners</a:t>
            </a:r>
          </a:p>
        </p:txBody>
      </p:sp>
      <p:sp>
        <p:nvSpPr>
          <p:cNvPr id="17" name="Oval 16"/>
          <p:cNvSpPr/>
          <p:nvPr/>
        </p:nvSpPr>
        <p:spPr>
          <a:xfrm>
            <a:off x="8121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173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Q4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73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Accreditation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73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Achieve JCI
certification</a:t>
            </a:r>
          </a:p>
        </p:txBody>
      </p:sp>
      <p:sp>
        <p:nvSpPr>
          <p:cNvPr id="21" name="Oval 20"/>
          <p:cNvSpPr/>
          <p:nvPr/>
        </p:nvSpPr>
        <p:spPr>
          <a:xfrm>
            <a:off x="10217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269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69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Research Center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69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Open dedicated
clinical research hub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57250" y="1521600"/>
            <a:ext cx="98775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07250" y="1581600"/>
            <a:ext cx="473875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156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0" y="180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Oval 7"/>
          <p:cNvSpPr/>
          <p:nvPr/>
        </p:nvSpPr>
        <p:spPr>
          <a:xfrm>
            <a:off x="1192250" y="179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898063" y="2151600"/>
            <a:ext cx="839587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048063" y="2211600"/>
            <a:ext cx="3997937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219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5,200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0" y="243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Engaged prospects</a:t>
            </a:r>
          </a:p>
        </p:txBody>
      </p:sp>
      <p:sp>
        <p:nvSpPr>
          <p:cNvPr id="13" name="Oval 12"/>
          <p:cNvSpPr/>
          <p:nvPr/>
        </p:nvSpPr>
        <p:spPr>
          <a:xfrm>
            <a:off x="1933063" y="242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638875" y="2781600"/>
            <a:ext cx="691425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788875" y="2841600"/>
            <a:ext cx="3257125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Consideration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0" y="282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306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Qualified leads</a:t>
            </a:r>
          </a:p>
        </p:txBody>
      </p:sp>
      <p:sp>
        <p:nvSpPr>
          <p:cNvPr id="18" name="Oval 17"/>
          <p:cNvSpPr/>
          <p:nvPr/>
        </p:nvSpPr>
        <p:spPr>
          <a:xfrm>
            <a:off x="2673875" y="305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379688" y="3411600"/>
            <a:ext cx="543262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29688" y="3471600"/>
            <a:ext cx="2516312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0" y="345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1,400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6000" y="369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Sales pipeline</a:t>
            </a:r>
          </a:p>
        </p:txBody>
      </p:sp>
      <p:sp>
        <p:nvSpPr>
          <p:cNvPr id="23" name="Oval 22"/>
          <p:cNvSpPr/>
          <p:nvPr/>
        </p:nvSpPr>
        <p:spPr>
          <a:xfrm>
            <a:off x="3414688" y="368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120500" y="4041600"/>
            <a:ext cx="39510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70500" y="4101600"/>
            <a:ext cx="17755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Purchase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96000" y="408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680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96000" y="432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Converted customers</a:t>
            </a:r>
          </a:p>
        </p:txBody>
      </p:sp>
      <p:sp>
        <p:nvSpPr>
          <p:cNvPr id="28" name="Oval 27"/>
          <p:cNvSpPr/>
          <p:nvPr/>
        </p:nvSpPr>
        <p:spPr>
          <a:xfrm>
            <a:off x="4155500" y="431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5048250" y="1571600"/>
            <a:ext cx="2095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5048250" y="157160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8250" y="160160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48250" y="1601600"/>
            <a:ext cx="10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96000" y="1601600"/>
            <a:ext cx="6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4000500" y="2497440"/>
            <a:ext cx="4191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000500" y="249744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30500" y="252744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0500" y="2527440"/>
            <a:ext cx="20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96000" y="2527440"/>
            <a:ext cx="16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2952750" y="3423280"/>
            <a:ext cx="6286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2952750" y="342328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982750" y="345328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52750" y="3453280"/>
            <a:ext cx="31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3453280"/>
            <a:ext cx="27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905000" y="4349120"/>
            <a:ext cx="8382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905000" y="434912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935000" y="437912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05000" y="4379120"/>
            <a:ext cx="41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96000" y="4379120"/>
            <a:ext cx="37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57250" y="527496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857250" y="527496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87250" y="530496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57250" y="5304960"/>
            <a:ext cx="52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96000" y="5304960"/>
            <a:ext cx="48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57250" y="620080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957250" y="145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5725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5725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725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Mission, values, and clinical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57250" y="216251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57250" y="219251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95725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5725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5725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Patient outcomes, efficiency, and growth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657250" y="2903428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957250" y="2933428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5725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5725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5725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657250" y="3644342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957250" y="3674342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5725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725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5725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Clinical metrics and financial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657250" y="4385256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957250" y="4415256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5725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5725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5725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Milestones, projects, and risk assessment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657250" y="5126170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957250" y="515617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5725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5725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5725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Service lines, research, and partnerships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657250" y="586708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957250" y="589708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5725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5725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Implementation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65725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Roadmap, actions, and next steps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8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28941" cy="824999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67059" y="3836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67059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96000" y="3436200"/>
            <a:ext cx="800000" cy="8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96000" y="3436200"/>
            <a:ext cx="800000" cy="8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56000" y="19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56000" y="19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4941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4941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4941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4941" y="4421199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4941" y="4421199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24941" y="4931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56000" y="52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56000" y="52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7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427059" y="442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F9731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27059" y="442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67059" y="493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427059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427059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67059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Metrics that guide clinical decisions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Patient Volume by Service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Quality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Revenue by Payer Mix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Medicare (38%)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Commercial (35%)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Medicaid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Self-Pay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973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Other (4%)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In-House Platform</a:t>
            </a:r>
          </a:p>
        </p:txBody>
      </p:sp>
      <p:sp>
        <p:nvSpPr>
          <p:cNvPr id="8" name="Rectangle 7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Partner Solution</a:t>
            </a:r>
          </a:p>
        </p:txBody>
      </p:sp>
      <p:sp>
        <p:nvSpPr>
          <p:cNvPr id="11" name="Oval 10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Native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EHR Integration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API-based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12 months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Implementation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6 months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Full control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Customization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Limited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Built-in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HIPAA Compliance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Certified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Internal team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Vendor SLA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$4.2M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Total Cost (3yr)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$2.8M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Trend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Patient Volume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1.8M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1.9M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2.1M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+10.5%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Avg Length of Stay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4.8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4.5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4.2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-6.7%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Readmission Rate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10.0%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9.1%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-9.9%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OR Utilization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78%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Revenue per Bed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$1.2M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$1.35M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+11.1%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Staff Satisfaction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+3.5%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3393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3393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725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REVENUE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96693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6693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0D9488"/>
                </a:solidFill>
                <a:latin typeface="Inter"/>
              </a:rPr>
              <a:t>82%</a:t>
            </a:r>
          </a:p>
        </p:txBody>
      </p:sp>
      <p:sp>
        <p:nvSpPr>
          <p:cNvPr id="12" name="Oval 11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25331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25331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1662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58631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8631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9" name="Oval 18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87268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7268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42 / 50 pts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3600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SPRINT VELOCITY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20568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0568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Oval 25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949206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949206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99.95%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75537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UPTIME SLA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82506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72506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366F1"/>
                </a:solidFill>
                <a:latin typeface="Inter"/>
              </a:rPr>
              <a:t>99%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Milestones, projects, and risk management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730375" y="3371600"/>
            <a:ext cx="873125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75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77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Jan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7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9" name="Connector 8"/>
          <p:cNvCxnSpPr/>
          <p:nvPr/>
        </p:nvCxnSpPr>
        <p:spPr>
          <a:xfrm flipV="1">
            <a:off x="1730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421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3476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23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Mar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23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Alpha Release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23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Core features complete</a:t>
            </a:r>
          </a:p>
        </p:txBody>
      </p:sp>
      <p:sp>
        <p:nvSpPr>
          <p:cNvPr id="15" name="Oval 14"/>
          <p:cNvSpPr/>
          <p:nvPr/>
        </p:nvSpPr>
        <p:spPr>
          <a:xfrm>
            <a:off x="51678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3697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May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697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7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19" name="Connector 18"/>
          <p:cNvCxnSpPr/>
          <p:nvPr/>
        </p:nvCxnSpPr>
        <p:spPr>
          <a:xfrm flipV="1">
            <a:off x="52228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69141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1" name="Connector 20"/>
          <p:cNvCxnSpPr/>
          <p:nvPr/>
        </p:nvCxnSpPr>
        <p:spPr>
          <a:xfrm>
            <a:off x="69691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1160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Jul 2026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60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Launch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160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5" name="Oval 24"/>
          <p:cNvSpPr/>
          <p:nvPr/>
        </p:nvSpPr>
        <p:spPr>
          <a:xfrm>
            <a:off x="8660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62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Sep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62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62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8715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10406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0461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608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Nov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608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Review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08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Post-launch assessment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Caring for communities since 2005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7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TO DO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917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89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7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7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Define requirements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917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7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7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Design wireframes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917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7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07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Set up CI/CD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43497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097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IN PROGRESS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4097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5822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(2)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097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997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API development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44097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097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997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Frontend build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422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902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DONE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7902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074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02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92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Project charter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902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2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92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Team onboarding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2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902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992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Architecture review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57250" y="16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457250" y="28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57250" y="40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457250" y="52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32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0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8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7250" y="2171600"/>
            <a:ext cx="200000" cy="2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7250" y="23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15" name="Oval 14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17" name="Oval 16"/>
          <p:cNvSpPr/>
          <p:nvPr/>
        </p:nvSpPr>
        <p:spPr>
          <a:xfrm>
            <a:off x="40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2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19" name="Oval 18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21" name="Oval 20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23" name="Oval 22"/>
          <p:cNvSpPr/>
          <p:nvPr/>
        </p:nvSpPr>
        <p:spPr>
          <a:xfrm>
            <a:off x="2257250" y="457160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477250" y="47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57250" y="5351600"/>
            <a:ext cx="5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Likelihood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1657250" y="5331600"/>
            <a:ext cx="50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57250" y="33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8" name="Connector 27"/>
          <p:cNvCxnSpPr/>
          <p:nvPr/>
        </p:nvCxnSpPr>
        <p:spPr>
          <a:xfrm flipV="1">
            <a:off x="1397250" y="1871600"/>
            <a:ext cx="0" cy="320000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4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0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7250" y="16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7250" y="28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07250" y="40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57250" y="1621600"/>
            <a:ext cx="3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F4C5C"/>
                </a:solidFill>
                <a:latin typeface="Inter"/>
              </a:rPr>
              <a:t>Risk Register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357250" y="1921600"/>
            <a:ext cx="20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7387250" y="2051600"/>
            <a:ext cx="100000" cy="1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57250" y="20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557250" y="2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40" name="Oval 39"/>
          <p:cNvSpPr/>
          <p:nvPr/>
        </p:nvSpPr>
        <p:spPr>
          <a:xfrm>
            <a:off x="7387250" y="260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57250" y="25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57250" y="2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vendor disruption risk</a:t>
            </a:r>
          </a:p>
        </p:txBody>
      </p:sp>
      <p:sp>
        <p:nvSpPr>
          <p:cNvPr id="43" name="Oval 42"/>
          <p:cNvSpPr/>
          <p:nvPr/>
        </p:nvSpPr>
        <p:spPr>
          <a:xfrm>
            <a:off x="7387250" y="315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57250" y="31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557250" y="33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Regulatory non-compliance</a:t>
            </a:r>
          </a:p>
        </p:txBody>
      </p:sp>
      <p:sp>
        <p:nvSpPr>
          <p:cNvPr id="46" name="Oval 45"/>
          <p:cNvSpPr/>
          <p:nvPr/>
        </p:nvSpPr>
        <p:spPr>
          <a:xfrm>
            <a:off x="7387250" y="370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557250" y="36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557250" y="38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personnel retention</a:t>
            </a:r>
          </a:p>
        </p:txBody>
      </p:sp>
      <p:sp>
        <p:nvSpPr>
          <p:cNvPr id="49" name="Oval 48"/>
          <p:cNvSpPr/>
          <p:nvPr/>
        </p:nvSpPr>
        <p:spPr>
          <a:xfrm>
            <a:off x="7387250" y="425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57250" y="4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557250" y="44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52" name="Oval 51"/>
          <p:cNvSpPr/>
          <p:nvPr/>
        </p:nvSpPr>
        <p:spPr>
          <a:xfrm>
            <a:off x="7387250" y="480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57250" y="4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557250" y="49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Legacy system failure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Expanding access and quality of care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Clinical Priorities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Reduce hospital-acquired infections by 25%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Achieve top-decile patient satisfaction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Implement AI-assisted diagnosis in radiology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 chronic disease management program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Growth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Expand telehealth to 30 new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Open 3 ambulatory surgery centers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Develop specialty centers of excellence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Partner with 2 academic medical centers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Care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Patient-centered care delivery with measurable quality outcomes.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Digital Health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Technology platforms that connect patients, providers, and data seamlessly.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Research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Advancing medical knowledge through clinical trials and applied research.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57250" y="2229000"/>
            <a:ext cx="50000" cy="240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607250" y="2329000"/>
            <a:ext cx="97275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0F4C5C"/>
                </a:solidFill>
                <a:latin typeface="Inter"/>
              </a:rPr>
              <a:t>The future of healthcare lies at the intersection of compassion and technology. By empowering clinicians with the right tools, we don't just treat illness — we transform lives.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1607250" y="4029000"/>
            <a:ext cx="10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07250" y="4129000"/>
            <a:ext cx="972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Dr. Sarah Mitchell, CMO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7250" y="4429000"/>
            <a:ext cx="9727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Annual Clinical Excellence Report, 2025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4" name="Chart 13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Project Completion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3: Testing  (45%)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0" y="1746033"/>
            <a:ext cx="256000" cy="25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7250" y="165403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50" y="193403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57250" y="2266466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250" y="2550899"/>
            <a:ext cx="256000" cy="256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17250" y="2458899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50" y="2738899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857250" y="3071332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50" y="3355765"/>
            <a:ext cx="256000" cy="256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17250" y="3263765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Global Reach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17250" y="3543765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857250" y="3876198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250" y="4160631"/>
            <a:ext cx="256000" cy="256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417250" y="4068631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Performance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17250" y="4348631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857250" y="4681064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250" y="4965497"/>
            <a:ext cx="256000" cy="256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417250" y="4873497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Team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17250" y="5153497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857250" y="548593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250" y="5770363"/>
            <a:ext cx="256000" cy="256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17250" y="567836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Awards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50" y="595836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157250" y="1571600"/>
            <a:ext cx="0" cy="4095000"/>
          </a:xfrm>
          <a:prstGeom prst="line">
            <a:avLst/>
          </a:prstGeom>
          <a:ln w="317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57250" y="147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657250" y="137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85725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Launch Telehealth 2.0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5725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Deploy next-gen virtual care platform across all service lines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725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VP Digital Health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725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Mar 2026</a:t>
            </a:r>
          </a:p>
        </p:txBody>
      </p:sp>
      <p:sp>
        <p:nvSpPr>
          <p:cNvPr id="12" name="Oval 11"/>
          <p:cNvSpPr/>
          <p:nvPr/>
        </p:nvSpPr>
        <p:spPr>
          <a:xfrm>
            <a:off x="1057250" y="283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57250" y="273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57250" y="277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AI Diagnostic Pilot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7250" y="308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Roll out ML-assisted radiology reading at 5 pilot sites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7250" y="277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Clinical Informatics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657250" y="308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Apr 2026</a:t>
            </a:r>
          </a:p>
        </p:txBody>
      </p:sp>
      <p:sp>
        <p:nvSpPr>
          <p:cNvPr id="18" name="Oval 17"/>
          <p:cNvSpPr/>
          <p:nvPr/>
        </p:nvSpPr>
        <p:spPr>
          <a:xfrm>
            <a:off x="1057250" y="420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1657250" y="410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857250" y="414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Staffing Initiative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57250" y="445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Recruit 200 nurses through new residency partnerships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57250" y="414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Chief Nursing Officer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57250" y="445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May 2026</a:t>
            </a:r>
          </a:p>
        </p:txBody>
      </p:sp>
      <p:sp>
        <p:nvSpPr>
          <p:cNvPr id="24" name="Oval 23"/>
          <p:cNvSpPr/>
          <p:nvPr/>
        </p:nvSpPr>
        <p:spPr>
          <a:xfrm>
            <a:off x="1057250" y="556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657250" y="546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857250" y="5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Quality 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57250" y="581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Complete annual clinical quality audit and benchmarking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657250" y="5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Quality Committee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657250" y="581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Jun 2026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743200" y="16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5896000" y="16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357250" y="1929000"/>
            <a:ext cx="94775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0F4C5C"/>
                </a:solidFill>
                <a:latin typeface="Inter"/>
              </a:rPr>
              <a:t>Partner With Us to
Transform Patient Care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796000" y="3429000"/>
            <a:ext cx="6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57250" y="3679000"/>
            <a:ext cx="84775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Let's discuss how our clinical platform and expertise can help your health system achieve better outcomes.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743200" y="44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57250" y="4729000"/>
            <a:ext cx="10477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Email: partnerships@medtech.com    |    Phone: +1 (555) 234-5678    |    Web: www.medtechsolutions.com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52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85800" y="1721600"/>
            <a:ext cx="47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Our Mission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85800" y="2221600"/>
            <a:ext cx="4715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B8A72"/>
                </a:solidFill>
                <a:latin typeface="Inter"/>
              </a:rPr>
              <a:t>At MedTech Solutions, our mission is to improve patient outcomes through innovative healthcare technology and compassionate care delivery.
We partner with leading health systems to transform clinical workflows and reduce costs.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10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7349800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910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2008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10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Founded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286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08740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91286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286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Clinicians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910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349800" y="402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10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10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0286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087400" y="402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1286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286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Patients/Year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3048000" y="1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3048000" y="14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048000" y="1729000"/>
            <a:ext cx="6096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0F4C5C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96000" y="27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48000" y="302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✉  Email: contact@company.com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0" y="340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☎  Phone: +1 (555) 123-4567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0" y="378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⌂  Website: www.company.com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0" y="416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⚑  Location: New York, NY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3048000" y="474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8844000" y="474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57250" y="5958000"/>
            <a:ext cx="1047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08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08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Patient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Every decision starts with what's best for the patient and their family.</a:t>
            </a:r>
          </a:p>
        </p:txBody>
      </p:sp>
      <p:sp>
        <p:nvSpPr>
          <p:cNvPr id="9" name="Oval 8"/>
          <p:cNvSpPr/>
          <p:nvPr/>
        </p:nvSpPr>
        <p:spPr>
          <a:xfrm>
            <a:off x="44609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09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59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Excellence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59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pursue the highest evidence-based standards in every interaction.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310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310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60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Compassion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60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treat every individual with dignity, empathy, and respect.</a:t>
            </a:r>
          </a:p>
        </p:txBody>
      </p:sp>
      <p:sp>
        <p:nvSpPr>
          <p:cNvPr id="17" name="Oval 16"/>
          <p:cNvSpPr/>
          <p:nvPr/>
        </p:nvSpPr>
        <p:spPr>
          <a:xfrm>
            <a:off x="100011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00011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961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61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harness technology to make healthcare more accessible and effective.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08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08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Sarah Mitchell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Medical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33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Board-certified, 25 years in clinical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59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09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09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9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James Rodriguez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59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34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59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Former COO of a top-10 health system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60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810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810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60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Emily Park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60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VP Clinical Research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35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60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200+ peer-reviewed publications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961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511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511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461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David Thompson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461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Nursing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236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761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Magnet designation champion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Patients Annually</a:t>
            </a:r>
          </a:p>
        </p:txBody>
      </p:sp>
      <p:sp>
        <p:nvSpPr>
          <p:cNvPr id="8" name="Rectangle 7"/>
          <p:cNvSpPr/>
          <p:nvPr/>
        </p:nvSpPr>
        <p:spPr>
          <a:xfrm>
            <a:off x="4379266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9266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79266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Clinical Staff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72732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172732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72732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 Satisfaction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5800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Partner Hospitals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79266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79266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15%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79266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Readmission Reduction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072732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172732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4.9/5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72732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Physician Rating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Evidence-based paths to better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57250" y="1471600"/>
            <a:ext cx="6076950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Patient satisfaction scores increased to 98.5%, ranking in the top 5% nationally across all service lines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Readmission rates decreased by 15% through our predictive analytics and care coordination programs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Successfully onboarded 12 new hospital partners, expanding our clinical network to 85+ facilities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Launched telehealth platform serving 450K virtual visits annually with 96% provider adoption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Clinical research division published 45 peer-reviewed studies advancing treatment protocols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4200" y="1471600"/>
            <a:ext cx="4010550" cy="4500000"/>
          </a:xfrm>
          <a:prstGeom prst="roundRect">
            <a:avLst>
              <a:gd name="adj" fmla="val 2222"/>
            </a:avLst>
          </a:prstGeom>
          <a:solidFill>
            <a:srgbClr val="0F4C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4200" y="1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2.1M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4200" y="2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Patients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4200" y="29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4200" y="31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-15%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4200" y="36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Readmissions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4200" y="44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4200" y="4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98.5%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4200" y="5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Satisfaction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